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9"/>
  </p:notesMasterIdLst>
  <p:sldIdLst>
    <p:sldId id="257" r:id="rId2"/>
    <p:sldId id="256" r:id="rId3"/>
    <p:sldId id="286" r:id="rId4"/>
    <p:sldId id="287" r:id="rId5"/>
    <p:sldId id="288" r:id="rId6"/>
    <p:sldId id="289" r:id="rId7"/>
    <p:sldId id="290"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5" r:id="rId31"/>
    <p:sldId id="316" r:id="rId32"/>
    <p:sldId id="317" r:id="rId33"/>
    <p:sldId id="320" r:id="rId34"/>
    <p:sldId id="318" r:id="rId35"/>
    <p:sldId id="319" r:id="rId36"/>
    <p:sldId id="321" r:id="rId37"/>
    <p:sldId id="322" r:id="rId38"/>
    <p:sldId id="323" r:id="rId39"/>
    <p:sldId id="324" r:id="rId40"/>
    <p:sldId id="326" r:id="rId41"/>
    <p:sldId id="328" r:id="rId42"/>
    <p:sldId id="325" r:id="rId43"/>
    <p:sldId id="327" r:id="rId44"/>
    <p:sldId id="329" r:id="rId45"/>
    <p:sldId id="330" r:id="rId46"/>
    <p:sldId id="332" r:id="rId47"/>
    <p:sldId id="333" r:id="rId48"/>
    <p:sldId id="334" r:id="rId49"/>
    <p:sldId id="335" r:id="rId50"/>
    <p:sldId id="336" r:id="rId51"/>
    <p:sldId id="337" r:id="rId52"/>
    <p:sldId id="338" r:id="rId53"/>
    <p:sldId id="339" r:id="rId54"/>
    <p:sldId id="340" r:id="rId55"/>
    <p:sldId id="341" r:id="rId56"/>
    <p:sldId id="342" r:id="rId57"/>
    <p:sldId id="343"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817EE3-4310-B343-8E5B-892BD8E5531C}" type="datetimeFigureOut">
              <a:rPr lang="en-US" smtClean="0"/>
              <a:t>3/4/14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E7003D-DEAA-0945-B45F-5453710C2605}" type="slidenum">
              <a:rPr lang="en-US" smtClean="0"/>
              <a:t>‹#›</a:t>
            </a:fld>
            <a:endParaRPr lang="en-US"/>
          </a:p>
        </p:txBody>
      </p:sp>
    </p:spTree>
    <p:extLst>
      <p:ext uri="{BB962C8B-B14F-4D97-AF65-F5344CB8AC3E}">
        <p14:creationId xmlns:p14="http://schemas.microsoft.com/office/powerpoint/2010/main" val="30131676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Recidivism research does not report how many people sexually reoffended.  It reports how many people were detected to sexually reoffend, within a particular time frame.  We do not know how many people in a research sample sexually recidivated.  We know how many people were detected to sexually recidivate, using a particular measure of detected recidivism (e.g., arrest or conviction for a new sex offence).</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3DE7003D-DEAA-0945-B45F-5453710C2605}" type="slidenum">
              <a:rPr lang="en-US" smtClean="0"/>
              <a:t>11</a:t>
            </a:fld>
            <a:endParaRPr lang="en-US"/>
          </a:p>
        </p:txBody>
      </p:sp>
    </p:spTree>
    <p:extLst>
      <p:ext uri="{BB962C8B-B14F-4D97-AF65-F5344CB8AC3E}">
        <p14:creationId xmlns:p14="http://schemas.microsoft.com/office/powerpoint/2010/main" val="950804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systematic review and meta-analysis of tools commonly used to assess the risk of violence, including sexual violence.  The entire study included 73 samples, with 24,847 people from 13 countries.  Risk-assessment tools included both actuarial instruments focusing on historical risk factors, and tools based on clinical judgment.  For both types of tools, the accuracy of the instruments was not sufficient to support a precise prediction that an individual is likely to sexually recidivate.</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3DE7003D-DEAA-0945-B45F-5453710C2605}" type="slidenum">
              <a:rPr lang="en-US" smtClean="0"/>
              <a:t>17</a:t>
            </a:fld>
            <a:endParaRPr lang="en-US"/>
          </a:p>
        </p:txBody>
      </p:sp>
    </p:spTree>
    <p:extLst>
      <p:ext uri="{BB962C8B-B14F-4D97-AF65-F5344CB8AC3E}">
        <p14:creationId xmlns:p14="http://schemas.microsoft.com/office/powerpoint/2010/main" val="2501895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E7003D-DEAA-0945-B45F-5453710C2605}" type="slidenum">
              <a:rPr lang="en-US" smtClean="0"/>
              <a:t>18</a:t>
            </a:fld>
            <a:endParaRPr lang="en-US"/>
          </a:p>
        </p:txBody>
      </p:sp>
    </p:spTree>
    <p:extLst>
      <p:ext uri="{BB962C8B-B14F-4D97-AF65-F5344CB8AC3E}">
        <p14:creationId xmlns:p14="http://schemas.microsoft.com/office/powerpoint/2010/main" val="250189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x-none"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dirty="0"/>
          </a:p>
        </p:txBody>
      </p:sp>
      <p:sp>
        <p:nvSpPr>
          <p:cNvPr id="4" name="Date Placeholder 3"/>
          <p:cNvSpPr>
            <a:spLocks noGrp="1"/>
          </p:cNvSpPr>
          <p:nvPr>
            <p:ph type="dt" sz="half" idx="10"/>
          </p:nvPr>
        </p:nvSpPr>
        <p:spPr/>
        <p:txBody>
          <a:bodyPr/>
          <a:lstStyle/>
          <a:p>
            <a:fld id="{5E9D32A5-D9C0-E045-9D28-145D92B0A9B7}" type="datetimeFigureOut">
              <a:rPr lang="en-US" smtClean="0"/>
              <a:t>3/4/14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E9D32A5-D9C0-E045-9D28-145D92B0A9B7}" type="datetimeFigureOut">
              <a:rPr lang="en-US" smtClean="0"/>
              <a:t>3/4/14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4" name="Date Placeholder 3"/>
          <p:cNvSpPr>
            <a:spLocks noGrp="1"/>
          </p:cNvSpPr>
          <p:nvPr>
            <p:ph type="dt" sz="half" idx="10"/>
          </p:nvPr>
        </p:nvSpPr>
        <p:spPr/>
        <p:txBody>
          <a:bodyPr/>
          <a:lstStyle/>
          <a:p>
            <a:fld id="{5E9D32A5-D9C0-E045-9D28-145D92B0A9B7}" type="datetimeFigureOut">
              <a:rPr lang="en-US" smtClean="0"/>
              <a:t>3/4/14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dirty="0"/>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4" name="Date Placeholder 3"/>
          <p:cNvSpPr>
            <a:spLocks noGrp="1"/>
          </p:cNvSpPr>
          <p:nvPr>
            <p:ph type="dt" sz="half" idx="10"/>
          </p:nvPr>
        </p:nvSpPr>
        <p:spPr/>
        <p:txBody>
          <a:bodyPr/>
          <a:lstStyle/>
          <a:p>
            <a:fld id="{5E9D32A5-D9C0-E045-9D28-145D92B0A9B7}" type="datetimeFigureOut">
              <a:rPr lang="en-US" smtClean="0"/>
              <a:t>3/4/14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5E9D32A5-D9C0-E045-9D28-145D92B0A9B7}" type="datetimeFigureOut">
              <a:rPr lang="en-US" smtClean="0"/>
              <a:t>3/4/14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5E9D32A5-D9C0-E045-9D28-145D92B0A9B7}" type="datetimeFigureOut">
              <a:rPr lang="en-US" smtClean="0"/>
              <a:t>3/4/14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5E9D32A5-D9C0-E045-9D28-145D92B0A9B7}" type="datetimeFigureOut">
              <a:rPr lang="en-US" smtClean="0"/>
              <a:t>3/4/14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5E9D32A5-D9C0-E045-9D28-145D92B0A9B7}" type="datetimeFigureOut">
              <a:rPr lang="en-US" smtClean="0"/>
              <a:t>3/4/14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D32A5-D9C0-E045-9D28-145D92B0A9B7}" type="datetimeFigureOut">
              <a:rPr lang="en-US" smtClean="0"/>
              <a:t>3/4/14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5E9D32A5-D9C0-E045-9D28-145D92B0A9B7}" type="datetimeFigureOut">
              <a:rPr lang="en-US" smtClean="0"/>
              <a:t>3/4/14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5E9D32A5-D9C0-E045-9D28-145D92B0A9B7}" type="datetimeFigureOut">
              <a:rPr lang="en-US" smtClean="0"/>
              <a:t>3/4/14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2B891-DA7C-A843-9128-8EA88059EA8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x-none"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D32A5-D9C0-E045-9D28-145D92B0A9B7}" type="datetimeFigureOut">
              <a:rPr lang="en-US" smtClean="0"/>
              <a:t>3/4/14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2B891-DA7C-A843-9128-8EA88059EA8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static99.org"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23235646"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0" y="0"/>
            <a:ext cx="9144000" cy="5246688"/>
          </a:xfrm>
        </p:spPr>
        <p:txBody>
          <a:bodyPr>
            <a:normAutofit/>
          </a:bodyPr>
          <a:lstStyle/>
          <a:p>
            <a:r>
              <a:rPr lang="en-US" sz="4000" b="1" dirty="0"/>
              <a:t>Forensic Use of the Static-99R:</a:t>
            </a:r>
            <a:br>
              <a:rPr lang="en-US" sz="4000" b="1" dirty="0"/>
            </a:br>
            <a:r>
              <a:rPr lang="en-US" sz="4000" b="1" dirty="0"/>
              <a:t>Part 4. Risk Communication</a:t>
            </a:r>
            <a:br>
              <a:rPr lang="en-US" sz="4000" b="1" dirty="0"/>
            </a:br>
            <a:r>
              <a:rPr lang="en-US" sz="4000" b="1" dirty="0">
                <a:latin typeface="Corbel" charset="0"/>
              </a:rPr>
              <a:t> </a:t>
            </a:r>
            <a:br>
              <a:rPr lang="en-US" sz="4000" b="1" dirty="0">
                <a:latin typeface="Corbel" charset="0"/>
              </a:rPr>
            </a:br>
            <a:r>
              <a:rPr lang="en-US" sz="4000" b="1" dirty="0">
                <a:latin typeface="Corbel" charset="0"/>
              </a:rPr>
              <a:t>Gregory DeClue </a:t>
            </a:r>
            <a:br>
              <a:rPr lang="en-US" sz="4000" b="1" dirty="0">
                <a:latin typeface="Corbel" charset="0"/>
              </a:rPr>
            </a:br>
            <a:r>
              <a:rPr lang="en-US" sz="4000" b="1" dirty="0" smtClean="0">
                <a:latin typeface="Corbel" charset="0"/>
              </a:rPr>
              <a:t>Denis Zavodny</a:t>
            </a:r>
            <a:br>
              <a:rPr lang="en-US" sz="4000" b="1" dirty="0" smtClean="0">
                <a:latin typeface="Corbel" charset="0"/>
              </a:rPr>
            </a:br>
            <a:r>
              <a:rPr lang="en-US" sz="4000" b="1" dirty="0" smtClean="0">
                <a:latin typeface="Corbel" charset="0"/>
              </a:rPr>
              <a:t/>
            </a:r>
            <a:br>
              <a:rPr lang="en-US" sz="4000" b="1" dirty="0" smtClean="0">
                <a:latin typeface="Corbel" charset="0"/>
              </a:rPr>
            </a:br>
            <a:r>
              <a:rPr lang="en-US" sz="4000" b="1" dirty="0" smtClean="0">
                <a:latin typeface="Corbel" charset="0"/>
              </a:rPr>
              <a:t>AP-LS Annual Conference, New Orleans, March 6, 2014</a:t>
            </a:r>
            <a:endParaRPr lang="en-US" sz="4000" b="1" dirty="0">
              <a:latin typeface="Corbel" charset="0"/>
            </a:endParaRPr>
          </a:p>
        </p:txBody>
      </p:sp>
      <p:sp>
        <p:nvSpPr>
          <p:cNvPr id="3" name="Subtitle 2"/>
          <p:cNvSpPr>
            <a:spLocks noGrp="1"/>
          </p:cNvSpPr>
          <p:nvPr>
            <p:ph type="subTitle" idx="1"/>
          </p:nvPr>
        </p:nvSpPr>
        <p:spPr>
          <a:xfrm>
            <a:off x="0" y="5262563"/>
            <a:ext cx="9144000" cy="1595437"/>
          </a:xfrm>
        </p:spPr>
        <p:txBody>
          <a:bodyPr/>
          <a:lstStyle/>
          <a:p>
            <a:pPr eaLnBrk="1" hangingPunct="1">
              <a:lnSpc>
                <a:spcPct val="130000"/>
              </a:lnSpc>
            </a:pPr>
            <a:r>
              <a:rPr lang="en-US" sz="3400">
                <a:latin typeface="Corbel" charset="0"/>
              </a:rPr>
              <a:t>http://gregdeclue.myakkatech.com </a:t>
            </a:r>
          </a:p>
          <a:p>
            <a:pPr eaLnBrk="1" hangingPunct="1">
              <a:lnSpc>
                <a:spcPct val="130000"/>
              </a:lnSpc>
            </a:pPr>
            <a:r>
              <a:rPr lang="en-US" sz="3400">
                <a:latin typeface="Corbel" charset="0"/>
              </a:rPr>
              <a:t>gregdeclue@me.com</a:t>
            </a:r>
          </a:p>
        </p:txBody>
      </p:sp>
    </p:spTree>
    <p:extLst>
      <p:ext uri="{BB962C8B-B14F-4D97-AF65-F5344CB8AC3E}">
        <p14:creationId xmlns:p14="http://schemas.microsoft.com/office/powerpoint/2010/main" val="26108729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1. Should </a:t>
            </a:r>
            <a:r>
              <a:rPr lang="en-US" dirty="0"/>
              <a:t>I report risk for sexual recidivism, or risk for </a:t>
            </a:r>
            <a:r>
              <a:rPr lang="en-US" i="1" dirty="0"/>
              <a:t>detected</a:t>
            </a:r>
            <a:r>
              <a:rPr lang="en-US" dirty="0"/>
              <a:t> sexual recidivism?</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912457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Specialty Guidelines 11.01 and 11.04 are pertinent.</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116918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Evaluators </a:t>
            </a:r>
            <a:r>
              <a:rPr lang="en-US" dirty="0"/>
              <a:t>should communicate risk for </a:t>
            </a:r>
            <a:r>
              <a:rPr lang="en-US" i="1" dirty="0"/>
              <a:t>detected </a:t>
            </a:r>
            <a:r>
              <a:rPr lang="en-US" dirty="0"/>
              <a:t>sexual recidivism.</a:t>
            </a:r>
            <a:r>
              <a:rPr lang="en-US" dirty="0"/>
              <a:t> </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89946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2. Should </a:t>
            </a:r>
            <a:r>
              <a:rPr lang="en-US" dirty="0"/>
              <a:t>I report individual, or group, risk?</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105742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Specialty Guidelines 10.02, 11.01, and 11.04 are pertinent.</a:t>
            </a:r>
            <a:r>
              <a:rPr lang="en-US" dirty="0"/>
              <a:t> </a:t>
            </a: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702284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Hart &amp; Cooke, 2013, p. 81:</a:t>
            </a:r>
            <a:br>
              <a:rPr lang="en-US" dirty="0" smtClean="0"/>
            </a:br>
            <a:r>
              <a:rPr lang="en-US" dirty="0" smtClean="0"/>
              <a:t>“ARAIs [actuarial risk-assessment instruments] cannot </a:t>
            </a:r>
            <a:r>
              <a:rPr lang="en-US" dirty="0"/>
              <a:t>be used to estimate the specific probability or absolute likelihood of future violence with any reasonable degree of precision or </a:t>
            </a:r>
            <a:r>
              <a:rPr lang="en-US" dirty="0" smtClean="0"/>
              <a:t>certainty.” </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756319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“Of course, clinicians cannot use SPJ </a:t>
            </a:r>
            <a:r>
              <a:rPr lang="en-US" dirty="0" smtClean="0"/>
              <a:t>[structured professional judgment] guidelines </a:t>
            </a:r>
            <a:r>
              <a:rPr lang="en-US" dirty="0"/>
              <a:t>to make individual risk estimates in the form of specific probabilities or absolute likelihood with any more precision than they can with </a:t>
            </a:r>
            <a:r>
              <a:rPr lang="en-US" dirty="0" smtClean="0"/>
              <a:t>ARAIs” (p. 98).</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364503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Fazel, Singh, Doll, &amp; Grann (2012</a:t>
            </a:r>
            <a:r>
              <a:rPr lang="en-US" dirty="0" smtClean="0"/>
              <a:t>): “</a:t>
            </a:r>
            <a:r>
              <a:rPr lang="en-US" dirty="0"/>
              <a:t>R</a:t>
            </a:r>
            <a:r>
              <a:rPr lang="en-US" dirty="0" smtClean="0"/>
              <a:t>isk </a:t>
            </a:r>
            <a:r>
              <a:rPr lang="en-US" dirty="0"/>
              <a:t>assessment tools in their current form can only be used to roughly classify individuals at the group level, and not to safely determine criminal prognosis in an individual </a:t>
            </a:r>
            <a:r>
              <a:rPr lang="en-US" dirty="0" smtClean="0"/>
              <a:t>case.” </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14279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000" dirty="0"/>
              <a:t>Melton, Petrila, Poythress, and Slobogin (2007, p. 320): “If the examiner uses actuarial risk assessment tools, . . . a precise probability estimate can be provided. . . .  Of course, such estimates, if presented to the factfinder, should be carefully explained for what they are: recidivism rates for people in a particular population with specific characteristics that the examinee shares.”</a:t>
            </a:r>
            <a:r>
              <a:rPr lang="en-US" sz="4000"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019330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3. </a:t>
            </a:r>
            <a:r>
              <a:rPr lang="en-US" dirty="0"/>
              <a:t>Which group risk should I report?</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646915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W</a:t>
            </a:r>
            <a:r>
              <a:rPr lang="en-US" dirty="0" smtClean="0"/>
              <a:t>e </a:t>
            </a:r>
            <a:r>
              <a:rPr lang="en-US" dirty="0"/>
              <a:t>consider how evaluators who use the Static-99R in forensic cases can communicate the results in a way that is meaningful, useful, and consistent with research.</a:t>
            </a:r>
            <a:r>
              <a:rPr lang="en-US" dirty="0"/>
              <a:t>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90739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Specialty Guidelines 2.05, 10.02, 11.01, 11.02, and 11.04 are pertinent.</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27911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We concur with the developers of the Static-99R that, when possible, evaluators should use local norms to interpret the meaning of a person’s Static-99R score.</a:t>
            </a:r>
            <a:r>
              <a:rPr lang="en-US" dirty="0"/>
              <a:t>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448770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Generally, when local norms are not available, evaluators should use the FULLPOP </a:t>
            </a:r>
            <a:r>
              <a:rPr lang="en-US" dirty="0" smtClean="0"/>
              <a:t>(Routine) comparison </a:t>
            </a:r>
            <a:r>
              <a:rPr lang="en-US" dirty="0"/>
              <a:t>group, the one considered to represent the full range of convicted sex offenders.</a:t>
            </a:r>
            <a:r>
              <a:rPr lang="en-US"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089332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We recommend that evaluators should not choose a specialized comparison group on the basis of clinical considerations unless and until empirical research demonstrates that such choices increase the accuracy of risk assessments.</a:t>
            </a:r>
            <a:r>
              <a:rPr lang="en-US"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4108626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4. </a:t>
            </a:r>
            <a:r>
              <a:rPr lang="en-US" dirty="0"/>
              <a:t>How can risk be clearly and accurately conveyed to fact finders?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206748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Specialty Guidelines 11.01 and 11.04 are pertinent.</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4088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We recommend that evaluators communicate risk by using concepts from the field of public health and safety, expressed in everyday words.</a:t>
            </a:r>
            <a:r>
              <a:rPr lang="en-US" dirty="0"/>
              <a:t> </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521218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x-none" dirty="0" smtClean="0"/>
              <a:t>PPV</a:t>
            </a:r>
            <a:br>
              <a:rPr lang="x-none" dirty="0" smtClean="0"/>
            </a:br>
            <a:r>
              <a:rPr lang="x-none" dirty="0" smtClean="0"/>
              <a:t>NPV</a:t>
            </a:r>
            <a:br>
              <a:rPr lang="x-none" dirty="0" smtClean="0"/>
            </a:br>
            <a:r>
              <a:rPr lang="x-none" dirty="0" smtClean="0"/>
              <a:t>NND</a:t>
            </a:r>
            <a:br>
              <a:rPr lang="x-none" dirty="0" smtClean="0"/>
            </a:br>
            <a:r>
              <a:rPr lang="x-none" dirty="0" smtClean="0"/>
              <a:t>NSD</a:t>
            </a:r>
            <a:r>
              <a:rPr lang="en-US" dirty="0" smtClean="0"/>
              <a:t>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259976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x-none" dirty="0" smtClean="0"/>
              <a:t> </a:t>
            </a:r>
            <a:br>
              <a:rPr lang="x-none" dirty="0" smtClean="0"/>
            </a:br>
            <a:r>
              <a:rPr lang="x-none" dirty="0" smtClean="0"/>
              <a:t>NNT</a:t>
            </a:r>
            <a:br>
              <a:rPr lang="x-none" dirty="0" smtClean="0"/>
            </a:br>
            <a:r>
              <a:rPr lang="x-none" dirty="0" smtClean="0"/>
              <a:t>Number Needed to Treat</a:t>
            </a:r>
            <a:br>
              <a:rPr lang="x-none" dirty="0" smtClean="0"/>
            </a:br>
            <a:r>
              <a:rPr lang="x-none" dirty="0" smtClean="0"/>
              <a:t/>
            </a:r>
            <a:br>
              <a:rPr lang="x-none" dirty="0" smtClean="0"/>
            </a:br>
            <a:r>
              <a:rPr lang="x-none" dirty="0"/>
              <a:t/>
            </a:r>
            <a:br>
              <a:rPr lang="x-none" dirty="0"/>
            </a:br>
            <a:r>
              <a:rPr lang="x-none" dirty="0" smtClean="0"/>
              <a:t/>
            </a:r>
            <a:br>
              <a:rPr lang="x-none"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13262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Forensic evaluators should not only be prepared to testify about risk (dangerousness), but also about the effectiveness of sex-offender treatment.</a:t>
            </a:r>
            <a:r>
              <a:rPr lang="en-US" dirty="0"/>
              <a:t> </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30186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Six Basic Questions</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125839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Typically, NNT would be calculated from the results of one or more clinical trials.</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49597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Dennis, et al. (2012, p. 2), recently reviewed sex-offender treatment studies with randomized trials.  They found no evidence that psychological treatment reduces sexual recidivism: </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527457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fontScale="90000"/>
          </a:bodyPr>
          <a:lstStyle/>
          <a:p>
            <a:r>
              <a:rPr lang="en-US" sz="4600" dirty="0"/>
              <a:t>“Without such evidence, the area will fail to progress.  Not only could this result in the continued use of ineffective (and potentially harmful) interventions, but it also means that society is lured into a false sense of security in the belief that once the individual has been treated, [his or her] risk of reoffending is reduced.</a:t>
            </a:r>
            <a:r>
              <a:rPr lang="en-US" sz="4600" dirty="0"/>
              <a:t> </a:t>
            </a:r>
            <a:r>
              <a:rPr lang="en-US" sz="4600" dirty="0"/>
              <a:t>Current available evidence does not support this </a:t>
            </a:r>
            <a:r>
              <a:rPr lang="en-US" sz="4600" dirty="0" smtClean="0"/>
              <a:t>belief.”</a:t>
            </a:r>
            <a:r>
              <a:rPr lang="en-US" sz="4400" dirty="0" smtClean="0"/>
              <a:t> </a:t>
            </a: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642982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fontScale="90000"/>
          </a:bodyPr>
          <a:lstStyle/>
          <a:p>
            <a:r>
              <a:rPr lang="en-US" sz="4600" dirty="0" smtClean="0"/>
              <a:t>Hanson et al. (2009):</a:t>
            </a:r>
            <a:br>
              <a:rPr lang="en-US" sz="4600" dirty="0" smtClean="0"/>
            </a:br>
            <a:r>
              <a:rPr lang="en-US" sz="4600" dirty="0" smtClean="0"/>
              <a:t> “</a:t>
            </a:r>
            <a:r>
              <a:rPr lang="en-US" sz="4400" dirty="0" smtClean="0"/>
              <a:t>The </a:t>
            </a:r>
            <a:r>
              <a:rPr lang="en-US" sz="4400" dirty="0"/>
              <a:t>sexual and general recidivism rates for the treated sexual offenders were lower than the rates observed for the comparison groups (based on </a:t>
            </a:r>
            <a:r>
              <a:rPr lang="en-US" sz="4400" dirty="0" err="1"/>
              <a:t>unweighted</a:t>
            </a:r>
            <a:r>
              <a:rPr lang="en-US" sz="4400" dirty="0"/>
              <a:t> averages, 10.9% vs. 19.2% for sexual recidivism). . . . [However,] Reviewers restricting themselves to the better-quality, published studies could reasonably conclude that there is no evidence that treatment reduces sexual offense recidivism</a:t>
            </a:r>
            <a:r>
              <a:rPr lang="en-US" sz="4400" dirty="0" smtClean="0"/>
              <a:t>.” </a:t>
            </a: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4124211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smtClean="0"/>
              <a:t> </a:t>
            </a: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5288594"/>
              </p:ext>
            </p:extLst>
          </p:nvPr>
        </p:nvGraphicFramePr>
        <p:xfrm>
          <a:off x="0" y="-2"/>
          <a:ext cx="9144000" cy="7040880"/>
        </p:xfrm>
        <a:graphic>
          <a:graphicData uri="http://schemas.openxmlformats.org/drawingml/2006/table">
            <a:tbl>
              <a:tblPr firstRow="1" bandRow="1">
                <a:tableStyleId>{1E171933-4619-4E11-9A3F-F7608DF75F80}</a:tableStyleId>
              </a:tblPr>
              <a:tblGrid>
                <a:gridCol w="2286000"/>
                <a:gridCol w="2286000"/>
                <a:gridCol w="2286000"/>
                <a:gridCol w="2286000"/>
              </a:tblGrid>
              <a:tr h="1371600">
                <a:tc>
                  <a:txBody>
                    <a:bodyPr/>
                    <a:lstStyle/>
                    <a:p>
                      <a:pPr algn="ctr"/>
                      <a:endParaRPr lang="en-US" sz="3200" dirty="0"/>
                    </a:p>
                  </a:txBody>
                  <a:tcPr/>
                </a:tc>
                <a:tc gridSpan="2">
                  <a:txBody>
                    <a:bodyPr/>
                    <a:lstStyle/>
                    <a:p>
                      <a:pPr algn="ctr"/>
                      <a:endParaRPr lang="en-US" sz="3200" dirty="0" smtClean="0"/>
                    </a:p>
                    <a:p>
                      <a:pPr algn="ctr"/>
                      <a:r>
                        <a:rPr lang="en-US" sz="3200" dirty="0" smtClean="0"/>
                        <a:t>Sexual Recidivism</a:t>
                      </a:r>
                      <a:endParaRPr lang="en-US" sz="3200" dirty="0"/>
                    </a:p>
                  </a:txBody>
                  <a:tcPr/>
                </a:tc>
                <a:tc hMerge="1">
                  <a:txBody>
                    <a:bodyPr/>
                    <a:lstStyle/>
                    <a:p>
                      <a:pPr algn="ctr"/>
                      <a:endParaRPr lang="en-US" dirty="0"/>
                    </a:p>
                  </a:txBody>
                  <a:tcPr/>
                </a:tc>
                <a:tc>
                  <a:txBody>
                    <a:bodyPr/>
                    <a:lstStyle/>
                    <a:p>
                      <a:pPr algn="ctr"/>
                      <a:endParaRPr lang="en-US" sz="3200" dirty="0"/>
                    </a:p>
                  </a:txBody>
                  <a:tcPr/>
                </a:tc>
              </a:tr>
              <a:tr h="1371600">
                <a:tc>
                  <a:txBody>
                    <a:bodyPr/>
                    <a:lstStyle/>
                    <a:p>
                      <a:pPr algn="ctr"/>
                      <a:endParaRPr lang="en-US" sz="3200" dirty="0"/>
                    </a:p>
                  </a:txBody>
                  <a:tcPr/>
                </a:tc>
                <a:tc>
                  <a:txBody>
                    <a:bodyPr/>
                    <a:lstStyle/>
                    <a:p>
                      <a:pPr algn="ctr"/>
                      <a:endParaRPr lang="en-US" sz="3200" dirty="0" smtClean="0"/>
                    </a:p>
                    <a:p>
                      <a:pPr algn="ctr"/>
                      <a:r>
                        <a:rPr lang="en-US" sz="3200" dirty="0" smtClean="0"/>
                        <a:t>Treated</a:t>
                      </a:r>
                      <a:endParaRPr lang="en-US" sz="3200" dirty="0"/>
                    </a:p>
                  </a:txBody>
                  <a:tcPr/>
                </a:tc>
                <a:tc>
                  <a:txBody>
                    <a:bodyPr/>
                    <a:lstStyle/>
                    <a:p>
                      <a:pPr algn="ctr"/>
                      <a:endParaRPr lang="en-US" sz="3200" dirty="0" smtClean="0"/>
                    </a:p>
                    <a:p>
                      <a:pPr algn="ctr"/>
                      <a:r>
                        <a:rPr lang="en-US" sz="3200" dirty="0" smtClean="0"/>
                        <a:t>Untreated</a:t>
                      </a:r>
                      <a:endParaRPr lang="en-US" sz="3200" dirty="0"/>
                    </a:p>
                  </a:txBody>
                  <a:tcPr/>
                </a:tc>
                <a:tc>
                  <a:txBody>
                    <a:bodyPr/>
                    <a:lstStyle/>
                    <a:p>
                      <a:pPr algn="ctr"/>
                      <a:endParaRPr lang="en-US" sz="3200" dirty="0" smtClean="0"/>
                    </a:p>
                    <a:p>
                      <a:pPr algn="ctr"/>
                      <a:r>
                        <a:rPr lang="en-US" sz="3200" dirty="0" smtClean="0"/>
                        <a:t>NNT</a:t>
                      </a:r>
                      <a:endParaRPr lang="en-US" sz="3200" dirty="0"/>
                    </a:p>
                  </a:txBody>
                  <a:tcPr/>
                </a:tc>
              </a:tr>
              <a:tr h="1371600">
                <a:tc>
                  <a:txBody>
                    <a:bodyPr/>
                    <a:lstStyle/>
                    <a:p>
                      <a:pPr algn="ctr"/>
                      <a:r>
                        <a:rPr lang="en-US" sz="3200" dirty="0" smtClean="0"/>
                        <a:t>Hanson et al. (2009)</a:t>
                      </a:r>
                      <a:endParaRPr lang="en-US" sz="3200" dirty="0"/>
                    </a:p>
                  </a:txBody>
                  <a:tcPr/>
                </a:tc>
                <a:tc>
                  <a:txBody>
                    <a:bodyPr/>
                    <a:lstStyle/>
                    <a:p>
                      <a:pPr algn="ctr"/>
                      <a:endParaRPr lang="en-US" sz="3200" dirty="0" smtClean="0"/>
                    </a:p>
                    <a:p>
                      <a:pPr algn="ctr"/>
                      <a:r>
                        <a:rPr lang="en-US" sz="3200" dirty="0" smtClean="0"/>
                        <a:t>10.9%</a:t>
                      </a:r>
                      <a:endParaRPr lang="en-US" sz="3200" dirty="0"/>
                    </a:p>
                  </a:txBody>
                  <a:tcPr/>
                </a:tc>
                <a:tc>
                  <a:txBody>
                    <a:bodyPr/>
                    <a:lstStyle/>
                    <a:p>
                      <a:pPr algn="ctr"/>
                      <a:endParaRPr lang="en-US" sz="3200" dirty="0" smtClean="0"/>
                    </a:p>
                    <a:p>
                      <a:pPr algn="ctr"/>
                      <a:r>
                        <a:rPr lang="en-US" sz="3200" dirty="0" smtClean="0"/>
                        <a:t>19.2%</a:t>
                      </a:r>
                      <a:endParaRPr lang="en-US" sz="3200" dirty="0"/>
                    </a:p>
                  </a:txBody>
                  <a:tcPr/>
                </a:tc>
                <a:tc>
                  <a:txBody>
                    <a:bodyPr/>
                    <a:lstStyle/>
                    <a:p>
                      <a:pPr algn="ctr"/>
                      <a:endParaRPr lang="en-US" sz="3200" dirty="0" smtClean="0"/>
                    </a:p>
                    <a:p>
                      <a:pPr algn="ctr"/>
                      <a:r>
                        <a:rPr lang="en-US" sz="3200" dirty="0" smtClean="0"/>
                        <a:t>13</a:t>
                      </a:r>
                      <a:endParaRPr lang="en-US" sz="3200" dirty="0"/>
                    </a:p>
                  </a:txBody>
                  <a:tcPr/>
                </a:tc>
              </a:tr>
              <a:tr h="1371600">
                <a:tc>
                  <a:txBody>
                    <a:bodyPr/>
                    <a:lstStyle/>
                    <a:p>
                      <a:pPr algn="ctr"/>
                      <a:r>
                        <a:rPr lang="en-US" sz="3200" kern="1200" dirty="0" err="1" smtClean="0">
                          <a:solidFill>
                            <a:schemeClr val="dk1"/>
                          </a:solidFill>
                          <a:effectLst/>
                          <a:latin typeface="+mn-lt"/>
                          <a:ea typeface="+mn-ea"/>
                          <a:cs typeface="+mn-cs"/>
                        </a:rPr>
                        <a:t>Lösel</a:t>
                      </a:r>
                      <a:r>
                        <a:rPr lang="en-US" sz="3200" kern="1200" dirty="0" smtClean="0">
                          <a:solidFill>
                            <a:schemeClr val="dk1"/>
                          </a:solidFill>
                          <a:effectLst/>
                          <a:latin typeface="+mn-lt"/>
                          <a:ea typeface="+mn-ea"/>
                          <a:cs typeface="+mn-cs"/>
                        </a:rPr>
                        <a:t> and </a:t>
                      </a:r>
                      <a:r>
                        <a:rPr lang="en-US" sz="3200" kern="1200" dirty="0" err="1" smtClean="0">
                          <a:solidFill>
                            <a:schemeClr val="dk1"/>
                          </a:solidFill>
                          <a:effectLst/>
                          <a:latin typeface="+mn-lt"/>
                          <a:ea typeface="+mn-ea"/>
                          <a:cs typeface="+mn-cs"/>
                        </a:rPr>
                        <a:t>Schmucker</a:t>
                      </a:r>
                      <a:r>
                        <a:rPr lang="en-US" sz="3200" kern="1200" dirty="0" smtClean="0">
                          <a:solidFill>
                            <a:schemeClr val="dk1"/>
                          </a:solidFill>
                          <a:effectLst/>
                          <a:latin typeface="+mn-lt"/>
                          <a:ea typeface="+mn-ea"/>
                          <a:cs typeface="+mn-cs"/>
                        </a:rPr>
                        <a:t> (2005)</a:t>
                      </a:r>
                      <a:endParaRPr lang="en-US" sz="3200" dirty="0"/>
                    </a:p>
                  </a:txBody>
                  <a:tcPr/>
                </a:tc>
                <a:tc>
                  <a:txBody>
                    <a:bodyPr/>
                    <a:lstStyle/>
                    <a:p>
                      <a:pPr algn="ctr"/>
                      <a:endParaRPr lang="en-US" sz="3200" dirty="0" smtClean="0"/>
                    </a:p>
                    <a:p>
                      <a:pPr algn="ctr"/>
                      <a:r>
                        <a:rPr lang="en-US" sz="3200" dirty="0" smtClean="0"/>
                        <a:t>11.1%</a:t>
                      </a:r>
                      <a:endParaRPr lang="en-US" sz="3200" dirty="0"/>
                    </a:p>
                  </a:txBody>
                  <a:tcPr/>
                </a:tc>
                <a:tc>
                  <a:txBody>
                    <a:bodyPr/>
                    <a:lstStyle/>
                    <a:p>
                      <a:pPr algn="ctr"/>
                      <a:endParaRPr lang="en-US" sz="3200" dirty="0" smtClean="0"/>
                    </a:p>
                    <a:p>
                      <a:pPr algn="ctr"/>
                      <a:r>
                        <a:rPr lang="en-US" sz="3200" dirty="0" smtClean="0"/>
                        <a:t>17.5%</a:t>
                      </a:r>
                      <a:endParaRPr lang="en-US" sz="3200" dirty="0"/>
                    </a:p>
                  </a:txBody>
                  <a:tcPr/>
                </a:tc>
                <a:tc>
                  <a:txBody>
                    <a:bodyPr/>
                    <a:lstStyle/>
                    <a:p>
                      <a:pPr algn="ctr"/>
                      <a:endParaRPr lang="en-US" sz="3200" dirty="0" smtClean="0"/>
                    </a:p>
                    <a:p>
                      <a:pPr algn="ctr"/>
                      <a:r>
                        <a:rPr lang="en-US" sz="3200" dirty="0" smtClean="0"/>
                        <a:t>16</a:t>
                      </a:r>
                      <a:endParaRPr lang="en-US" sz="3200" dirty="0"/>
                    </a:p>
                  </a:txBody>
                  <a:tcPr/>
                </a:tc>
              </a:tr>
              <a:tr h="1371600">
                <a:tc>
                  <a:txBody>
                    <a:bodyPr/>
                    <a:lstStyle/>
                    <a:p>
                      <a:pPr algn="ctr"/>
                      <a:r>
                        <a:rPr lang="en-US" sz="3200" dirty="0" smtClean="0"/>
                        <a:t>Hanson et al. (2002)</a:t>
                      </a:r>
                      <a:endParaRPr lang="en-US" sz="3200" dirty="0"/>
                    </a:p>
                  </a:txBody>
                  <a:tcPr/>
                </a:tc>
                <a:tc>
                  <a:txBody>
                    <a:bodyPr/>
                    <a:lstStyle/>
                    <a:p>
                      <a:pPr algn="ctr"/>
                      <a:endParaRPr lang="en-US" sz="3200" dirty="0" smtClean="0"/>
                    </a:p>
                    <a:p>
                      <a:pPr algn="ctr"/>
                      <a:r>
                        <a:rPr lang="en-US" sz="3200" dirty="0" smtClean="0"/>
                        <a:t>12.3%</a:t>
                      </a:r>
                      <a:endParaRPr lang="en-US" sz="3200" dirty="0"/>
                    </a:p>
                  </a:txBody>
                  <a:tcPr/>
                </a:tc>
                <a:tc>
                  <a:txBody>
                    <a:bodyPr/>
                    <a:lstStyle/>
                    <a:p>
                      <a:pPr algn="ctr"/>
                      <a:endParaRPr lang="en-US" sz="3200" dirty="0" smtClean="0"/>
                    </a:p>
                    <a:p>
                      <a:pPr algn="ctr"/>
                      <a:r>
                        <a:rPr lang="en-US" sz="3200" dirty="0" smtClean="0"/>
                        <a:t>16.8%</a:t>
                      </a:r>
                      <a:endParaRPr lang="en-US" sz="3200" dirty="0"/>
                    </a:p>
                  </a:txBody>
                  <a:tcPr/>
                </a:tc>
                <a:tc>
                  <a:txBody>
                    <a:bodyPr/>
                    <a:lstStyle/>
                    <a:p>
                      <a:pPr algn="ctr"/>
                      <a:endParaRPr lang="en-US" sz="3200" dirty="0" smtClean="0"/>
                    </a:p>
                    <a:p>
                      <a:pPr algn="ctr"/>
                      <a:r>
                        <a:rPr lang="en-US" sz="3200" dirty="0" smtClean="0"/>
                        <a:t>23</a:t>
                      </a:r>
                      <a:endParaRPr lang="en-US" sz="3200" dirty="0"/>
                    </a:p>
                  </a:txBody>
                  <a:tcPr/>
                </a:tc>
              </a:tr>
            </a:tbl>
          </a:graphicData>
        </a:graphic>
      </p:graphicFrame>
    </p:spTree>
    <p:extLst>
      <p:ext uri="{BB962C8B-B14F-4D97-AF65-F5344CB8AC3E}">
        <p14:creationId xmlns:p14="http://schemas.microsoft.com/office/powerpoint/2010/main" val="525263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x-none" sz="4400" i="1" dirty="0"/>
              <a:t>If we restrict ourselves to the better-quality, published research, we could reasonably conclude that there is no evidence that treatment reduces sexual recidivism.  If we base the analysis on encouraging findings from weak research designs, we would expect to have to treat about 13 to 23 sex offenders to prevent one detected sex crime.</a:t>
            </a:r>
            <a:r>
              <a:rPr lang="en-US" sz="4400"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8298206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x-none" sz="4400" i="1" dirty="0"/>
              <a:t>We do not know whether sex-offender treatment actually works; that is, whether it actually reduces sexual reoffending.</a:t>
            </a:r>
            <a:r>
              <a:rPr lang="en-US" sz="4400" dirty="0"/>
              <a:t> </a:t>
            </a:r>
            <a:r>
              <a:rPr lang="en-US" sz="4400" dirty="0" smtClean="0"/>
              <a:t/>
            </a:r>
            <a:br>
              <a:rPr lang="en-US" sz="4400" dirty="0" smtClean="0"/>
            </a:br>
            <a:r>
              <a:rPr lang="en-US" sz="4400" dirty="0"/>
              <a:t/>
            </a:r>
            <a:br>
              <a:rPr lang="en-US" sz="4400" dirty="0"/>
            </a:br>
            <a:r>
              <a:rPr lang="en-US" sz="4400" dirty="0" smtClean="0"/>
              <a:t/>
            </a:r>
            <a:br>
              <a:rPr lang="en-US" sz="4400" dirty="0" smtClean="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453420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x-none" sz="4400" i="1" dirty="0"/>
              <a:t>If sex-offender treatment does work, we expect that about 1 in every 13 patients will benefit from treatment; or</a:t>
            </a:r>
            <a:r>
              <a:rPr lang="en-US" sz="4400" i="1" dirty="0"/>
              <a:t>,</a:t>
            </a:r>
            <a:r>
              <a:rPr lang="x-none" sz="4400" i="1" dirty="0"/>
              <a:t> perhaps</a:t>
            </a:r>
            <a:r>
              <a:rPr lang="en-US" sz="4400" i="1" dirty="0"/>
              <a:t>,</a:t>
            </a:r>
            <a:r>
              <a:rPr lang="x-none" sz="4400" i="1" dirty="0"/>
              <a:t> 1 in every 23 patients will benefit from treatment. </a:t>
            </a:r>
            <a:r>
              <a:rPr lang="x-none" sz="4400" i="1" dirty="0" smtClean="0"/>
              <a:t/>
            </a:r>
            <a:br>
              <a:rPr lang="x-none" sz="4400" i="1" dirty="0" smtClean="0"/>
            </a:br>
            <a:r>
              <a:rPr lang="x-none" sz="4400" i="1" dirty="0"/>
              <a:t/>
            </a:r>
            <a:br>
              <a:rPr lang="x-none" sz="4400" i="1" dirty="0"/>
            </a:br>
            <a:r>
              <a:rPr lang="x-none" sz="4400" i="1" dirty="0" smtClean="0"/>
              <a:t/>
            </a:r>
            <a:br>
              <a:rPr lang="x-none" sz="4400" i="1" dirty="0" smtClean="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03682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x-none" sz="4400" i="1" dirty="0"/>
              <a:t> In other words, we would expect to have to treat about 13 to 23 sex offenders to prevent one detected sex crime.</a:t>
            </a:r>
            <a:r>
              <a:rPr lang="en-US" sz="4400" dirty="0"/>
              <a:t> </a:t>
            </a: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a:t/>
            </a:r>
            <a:br>
              <a:rPr lang="en-US" sz="4400" dirty="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992532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5. </a:t>
            </a:r>
            <a:r>
              <a:rPr lang="en-US" dirty="0"/>
              <a:t>Do clinical adjustments or overrides enhance the accuracy of sexual-recidivism risk predictions?</a:t>
            </a:r>
            <a:r>
              <a:rPr lang="en-US" dirty="0"/>
              <a:t> </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09908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1. Should </a:t>
            </a:r>
            <a:r>
              <a:rPr lang="en-US" dirty="0"/>
              <a:t>I report risk for sexual recidivism, or risk for </a:t>
            </a:r>
            <a:r>
              <a:rPr lang="en-US" i="1" dirty="0"/>
              <a:t>detected</a:t>
            </a:r>
            <a:r>
              <a:rPr lang="en-US" dirty="0"/>
              <a:t> sexual recidivism?</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559855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dirty="0" smtClean="0"/>
              <a:t>Generally, no.</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8725422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x-none" dirty="0"/>
              <a:t>Specialty Guidelines 2.05, 11.01, and 11.04 are pertinent.</a:t>
            </a:r>
            <a:r>
              <a:rPr lang="en-US" dirty="0"/>
              <a:t> </a:t>
            </a: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0353301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6. </a:t>
            </a:r>
            <a:r>
              <a:rPr lang="en-US" dirty="0"/>
              <a:t>Is there any objective procedure that can allow me to reliably and validly predict that someone is more-likely-than-not to sexually recidivate if not confined?</a:t>
            </a:r>
            <a:r>
              <a:rPr lang="en-US" dirty="0"/>
              <a:t>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1823713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a:t>Specialty Guidelines 2.05, 10.02, 11.01, 11.02, and 11.04 are pertinent.</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130665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First, consider data regarding the Static-99R FULLPOP </a:t>
            </a:r>
            <a:r>
              <a:rPr lang="en-US" sz="4400" dirty="0" smtClean="0"/>
              <a:t>(Routine) comparison </a:t>
            </a:r>
            <a:r>
              <a:rPr lang="en-US" sz="4400" dirty="0"/>
              <a:t>group, the group considered to represent the full population of convicted sex offenders.  </a:t>
            </a:r>
            <a:r>
              <a:rPr lang="en-US" sz="4400" dirty="0" smtClean="0"/>
              <a:t>There are no </a:t>
            </a:r>
            <a:r>
              <a:rPr lang="en-US" sz="4400" dirty="0"/>
              <a:t>levels of the Static-99R that entail a greater-than-50% proportion of detected sexual recidivism.  Similarly, there are no PPV values at or above 50</a:t>
            </a:r>
            <a:r>
              <a:rPr lang="en-US" sz="4400" dirty="0" smtClean="0"/>
              <a:t>%. </a:t>
            </a: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582053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Second, consider that there is, as yet, no empirical support for choosing a specialized comparison group at </a:t>
            </a:r>
            <a:r>
              <a:rPr lang="en-US" sz="4400" u="sng" dirty="0">
                <a:hlinkClick r:id="rId2"/>
              </a:rPr>
              <a:t>www.static99.org</a:t>
            </a:r>
            <a:r>
              <a:rPr lang="en-US" sz="4400" dirty="0"/>
              <a:t> rather than the representative group.  It follows that there is no reliable and valid way to enhance the accuracy of risk assessment by selecting a higher-risk comparison group.</a:t>
            </a:r>
            <a:r>
              <a:rPr lang="en-US" sz="4400"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4653364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Further, there is no empirical evidence that evaluators who choose a specialized comparison group produce more accurate risk assessments than evaluators who consistently use the comparison group representative of the full population of convicted sex offenders.</a:t>
            </a:r>
            <a:r>
              <a:rPr lang="en-US" sz="4400" dirty="0"/>
              <a:t> </a:t>
            </a:r>
            <a:r>
              <a:rPr lang="en-US" sz="4400" dirty="0" smtClean="0"/>
              <a:t/>
            </a:r>
            <a:br>
              <a:rPr lang="en-US" sz="4400" dirty="0" smtClean="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098069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Fourth, there has been no empirical showing that clinical judgment enhances accuracy of prediction beyond that of an actuarial risk-assessment tool.</a:t>
            </a:r>
            <a:r>
              <a:rPr lang="en-US" sz="4400" dirty="0"/>
              <a:t> </a:t>
            </a:r>
            <a:r>
              <a:rPr lang="en-US" sz="4400" dirty="0" smtClean="0"/>
              <a:t/>
            </a:r>
            <a:br>
              <a:rPr lang="en-US" sz="4400" dirty="0" smtClean="0"/>
            </a:br>
            <a:r>
              <a:rPr lang="en-US" sz="4400" dirty="0"/>
              <a:t/>
            </a:r>
            <a:br>
              <a:rPr lang="en-US" sz="4400" dirty="0"/>
            </a:br>
            <a:r>
              <a:rPr lang="en-US" sz="4400" dirty="0" smtClean="0"/>
              <a:t/>
            </a:r>
            <a:br>
              <a:rPr lang="en-US" sz="4400" dirty="0" smtClean="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5151781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Finally, no combination of actuarial tool(s), SPJ tool(s), and/or clinical judgment has been identified that allows evaluators to reliably and objectively identify a subset of sex offenders who are more-likely-than-not to sexually recidivate within any specified time period or within their lifetimes (Abbott, 2009).</a:t>
            </a:r>
            <a:r>
              <a:rPr lang="en-US" sz="4400"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9115013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fontScale="90000"/>
          </a:bodyPr>
          <a:lstStyle/>
          <a:p>
            <a:r>
              <a:rPr lang="en-US" sz="4400" dirty="0"/>
              <a:t>We believe that, whenever an evaluator anticipates that his or her testimony might be used to convey that the person is more-likely-than-not to sexually recidivate if he is not confined, the evaluator has an affirmative obligation to tell the fact finder that there is no objective way to predict that an individual is more-likely-than-not to sexually recidivate within a specified time period or within the person’s lifetime.</a:t>
            </a:r>
            <a:r>
              <a:rPr lang="en-US" sz="4400"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561913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2. Should </a:t>
            </a:r>
            <a:r>
              <a:rPr lang="en-US" dirty="0"/>
              <a:t>I report individual, or group, risk?</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4458556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smtClean="0"/>
              <a:t>Primary References</a:t>
            </a:r>
            <a:br>
              <a:rPr lang="en-US" sz="4400" dirty="0" smtClean="0"/>
            </a:b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a:t/>
            </a:r>
            <a:br>
              <a:rPr lang="en-US" sz="4400" dirty="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853475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fontScale="90000"/>
          </a:bodyPr>
          <a:lstStyle/>
          <a:p>
            <a:r>
              <a:rPr lang="en-US" sz="4400" dirty="0"/>
              <a:t>Dennis, J. A., Khan, O., </a:t>
            </a:r>
            <a:r>
              <a:rPr lang="en-US" sz="4400" dirty="0" err="1"/>
              <a:t>Ferriter</a:t>
            </a:r>
            <a:r>
              <a:rPr lang="en-US" sz="4400" dirty="0"/>
              <a:t>, M., </a:t>
            </a:r>
            <a:r>
              <a:rPr lang="en-US" sz="4400" dirty="0" err="1"/>
              <a:t>Huband</a:t>
            </a:r>
            <a:r>
              <a:rPr lang="en-US" sz="4400" dirty="0"/>
              <a:t>, N., </a:t>
            </a:r>
            <a:r>
              <a:rPr lang="en-US" sz="4400" dirty="0" err="1"/>
              <a:t>Powney</a:t>
            </a:r>
            <a:r>
              <a:rPr lang="en-US" sz="4400" dirty="0"/>
              <a:t>, M. J., &amp; Duggan, C. (2012). Psychological interventions for adults who have sexually offended or are at risk of offending (Review). </a:t>
            </a:r>
            <a:r>
              <a:rPr lang="en-US" sz="4400" i="1" dirty="0"/>
              <a:t>The Cochrane Library, 12. </a:t>
            </a:r>
            <a:r>
              <a:rPr lang="en-US" sz="4400" u="sng" dirty="0">
                <a:hlinkClick r:id="rId2" tooltip="Cochrane database of systematic reviews (Online)."/>
              </a:rPr>
              <a:t>Cochrane Database Syst Rev.</a:t>
            </a:r>
            <a:r>
              <a:rPr lang="en-US" sz="4400" dirty="0"/>
              <a:t> 2012 Dec 12;12:CD007507. </a:t>
            </a:r>
            <a:r>
              <a:rPr lang="en-US" sz="4400" dirty="0" err="1"/>
              <a:t>doi</a:t>
            </a:r>
            <a:r>
              <a:rPr lang="en-US" sz="4400" dirty="0"/>
              <a:t>: 10.1002/14651858.CD007507.pub2. Accessible via </a:t>
            </a:r>
            <a:r>
              <a:rPr lang="en-US" sz="4400" u="sng" dirty="0">
                <a:hlinkClick r:id="rId2"/>
              </a:rPr>
              <a:t>http://www.ncbi.nlm.nih.gov/pubmed/23235646</a:t>
            </a:r>
            <a:r>
              <a:rPr lang="en-US" sz="4400" dirty="0"/>
              <a:t> </a:t>
            </a:r>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557539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Fazel, S., Singh, J. P., Doll, H., &amp; Grann, M. (2012). Use of risk assessment instruments to predict violence and antisocial </a:t>
            </a:r>
            <a:r>
              <a:rPr lang="en-US" sz="4400" dirty="0" err="1"/>
              <a:t>behaviour</a:t>
            </a:r>
            <a:r>
              <a:rPr lang="en-US" sz="4400" dirty="0"/>
              <a:t> in 73 samples involving 24,827 people: Systematic review and meta-analysis. </a:t>
            </a:r>
            <a:r>
              <a:rPr lang="en-US" sz="4400" i="1" dirty="0"/>
              <a:t>British Medical Journal, 345,</a:t>
            </a:r>
            <a:r>
              <a:rPr lang="en-US" sz="4400" dirty="0"/>
              <a:t> e4692. DOI:10.1136/bmj.e4692.</a:t>
            </a:r>
            <a:r>
              <a:rPr lang="en-US" sz="4400" dirty="0"/>
              <a:t> </a:t>
            </a:r>
            <a:r>
              <a:rPr lang="en-US" sz="4400" dirty="0" smtClean="0"/>
              <a:t/>
            </a:r>
            <a:br>
              <a:rPr lang="en-US" sz="4400" dirty="0" smtClean="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615566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Hanson, R. K., Bourgon, G., Helmus, L., &amp; Hodgson, S. (2009). The principles of effective correctional treatment also apply to sexual offenders: A meta-analysis. </a:t>
            </a:r>
            <a:r>
              <a:rPr lang="en-US" sz="4400" i="1" dirty="0"/>
              <a:t>Criminal Justice and Behavior, 36, </a:t>
            </a:r>
            <a:r>
              <a:rPr lang="en-US" sz="4400" dirty="0"/>
              <a:t>865-891.</a:t>
            </a:r>
            <a:r>
              <a:rPr lang="en-US" sz="4400" dirty="0"/>
              <a:t> </a:t>
            </a:r>
            <a:r>
              <a:rPr lang="en-US" sz="4400" dirty="0" smtClean="0"/>
              <a:t/>
            </a:r>
            <a:br>
              <a:rPr lang="en-US" sz="4400" dirty="0" smtClean="0"/>
            </a:br>
            <a:r>
              <a:rPr lang="en-US" sz="4400" dirty="0"/>
              <a:t/>
            </a:r>
            <a:br>
              <a:rPr lang="en-US" sz="4400" dirty="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29214855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Hanson, R. K., Gordon, A., Harris, A. J. R., Marques, J. K., Murphy, W., </a:t>
            </a:r>
            <a:r>
              <a:rPr lang="en-US" sz="4400" dirty="0" err="1"/>
              <a:t>Quinsey</a:t>
            </a:r>
            <a:r>
              <a:rPr lang="en-US" sz="4400" dirty="0"/>
              <a:t>, V. L., et al. (2002). First report of the Collaborative Outcome Data Project on the effectiveness of psychological treatment of sex offenders. </a:t>
            </a:r>
            <a:r>
              <a:rPr lang="en-US" sz="4400" i="1" dirty="0"/>
              <a:t>Sexual Abuse: A Journal of Research and Treatment</a:t>
            </a:r>
            <a:r>
              <a:rPr lang="en-US" sz="4400" dirty="0"/>
              <a:t>, </a:t>
            </a:r>
            <a:r>
              <a:rPr lang="en-US" sz="4400" i="1" dirty="0"/>
              <a:t>14</a:t>
            </a:r>
            <a:r>
              <a:rPr lang="en-US" sz="4400" dirty="0"/>
              <a:t>, 169-194.</a:t>
            </a:r>
            <a:r>
              <a:rPr lang="en-US" sz="4400" dirty="0"/>
              <a:t> </a:t>
            </a:r>
            <a:r>
              <a:rPr lang="en-US" sz="4400" dirty="0" smtClean="0"/>
              <a:t/>
            </a:r>
            <a:br>
              <a:rPr lang="en-US" sz="4400" dirty="0" smtClean="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8139876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Hart, S. D., &amp; Cooke, D. J. (2013). Another look at the (</a:t>
            </a:r>
            <a:r>
              <a:rPr lang="en-US" sz="4400" dirty="0" err="1"/>
              <a:t>im</a:t>
            </a:r>
            <a:r>
              <a:rPr lang="en-US" sz="4400" dirty="0"/>
              <a:t>)precision of individual risk estimates made using actuarial risk assessment instruments. </a:t>
            </a:r>
            <a:r>
              <a:rPr lang="en-US" sz="4400" i="1" dirty="0"/>
              <a:t>Behavioral Sciences and the Law, 31, </a:t>
            </a:r>
            <a:r>
              <a:rPr lang="en-US" sz="4400" dirty="0"/>
              <a:t>81-102.</a:t>
            </a:r>
            <a:r>
              <a:rPr lang="en-US" sz="4400" dirty="0"/>
              <a:t> </a:t>
            </a:r>
            <a:r>
              <a:rPr lang="en-US" sz="4400" dirty="0" smtClean="0"/>
              <a:t/>
            </a:r>
            <a:br>
              <a:rPr lang="en-US" sz="4400" dirty="0" smtClean="0"/>
            </a:br>
            <a:r>
              <a:rPr lang="en-US" sz="4400" dirty="0"/>
              <a:t/>
            </a:r>
            <a:br>
              <a:rPr lang="en-US" sz="4400" dirty="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2835489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err="1"/>
              <a:t>Lösel</a:t>
            </a:r>
            <a:r>
              <a:rPr lang="en-US" sz="4400" dirty="0"/>
              <a:t>, F., &amp; </a:t>
            </a:r>
            <a:r>
              <a:rPr lang="en-US" sz="4400" dirty="0" err="1"/>
              <a:t>Schmucker</a:t>
            </a:r>
            <a:r>
              <a:rPr lang="en-US" sz="4400" dirty="0"/>
              <a:t>, M. (2005). The effectiveness of treatment for sexual offenders: A comprehensive meta-analysis. </a:t>
            </a:r>
            <a:r>
              <a:rPr lang="en-US" sz="4400" i="1" dirty="0"/>
              <a:t>Journal of Experimental Criminology, 1</a:t>
            </a:r>
            <a:r>
              <a:rPr lang="en-US" sz="4400" dirty="0"/>
              <a:t>(1), 117- </a:t>
            </a:r>
            <a:r>
              <a:rPr lang="en-US" sz="4400" dirty="0" smtClean="0"/>
              <a:t>146. </a:t>
            </a:r>
            <a:br>
              <a:rPr lang="en-US" sz="4400" dirty="0" smtClean="0"/>
            </a:br>
            <a:r>
              <a:rPr lang="en-US" sz="4400" dirty="0"/>
              <a:t/>
            </a:r>
            <a:br>
              <a:rPr lang="en-US" sz="4400" dirty="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2553341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normAutofit/>
          </a:bodyPr>
          <a:lstStyle/>
          <a:p>
            <a:r>
              <a:rPr lang="en-US" sz="4400" dirty="0"/>
              <a:t>Melton, G., Petrila, J., Poythress, N. G., &amp; Slobogin, C. (2007). </a:t>
            </a:r>
            <a:r>
              <a:rPr lang="en-US" sz="4400" i="1" dirty="0"/>
              <a:t>Psychological evaluations for the Courts, Third Edition: A Handbook for Mental Health Professionals and Lawyers. </a:t>
            </a:r>
            <a:r>
              <a:rPr lang="en-US" sz="4400" dirty="0"/>
              <a:t>New York: Guilford.</a:t>
            </a:r>
            <a:r>
              <a:rPr lang="en-US" sz="4400" dirty="0"/>
              <a:t> </a:t>
            </a:r>
            <a:r>
              <a:rPr lang="en-US" sz="4400" dirty="0" smtClean="0"/>
              <a:t/>
            </a:r>
            <a:br>
              <a:rPr lang="en-US" sz="4400" dirty="0" smtClean="0"/>
            </a:br>
            <a:r>
              <a:rPr lang="en-US" sz="4400" dirty="0"/>
              <a:t/>
            </a:r>
            <a:br>
              <a:rPr lang="en-US" sz="4400" dirty="0"/>
            </a:br>
            <a:endParaRPr lang="en-US" sz="4400"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730922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3. </a:t>
            </a:r>
            <a:r>
              <a:rPr lang="en-US" dirty="0"/>
              <a:t>Which group risk should I report?</a:t>
            </a:r>
            <a:r>
              <a:rPr lang="en-US" dirty="0"/>
              <a:t>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926894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4. </a:t>
            </a:r>
            <a:r>
              <a:rPr lang="en-US" dirty="0"/>
              <a:t>How can risk be clearly and accurately conveyed to fact finders? </a:t>
            </a: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29478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5. </a:t>
            </a:r>
            <a:r>
              <a:rPr lang="en-US" dirty="0"/>
              <a:t>Do clinical adjustments or overrides enhance the accuracy of sexual-recidivism risk predictions?</a:t>
            </a:r>
            <a:r>
              <a:rPr lang="en-US" dirty="0"/>
              <a:t> </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348930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263067" cy="6857999"/>
          </a:xfrm>
        </p:spPr>
        <p:txBody>
          <a:bodyPr/>
          <a:lstStyle/>
          <a:p>
            <a:r>
              <a:rPr lang="en-US" dirty="0" smtClean="0"/>
              <a:t>6. </a:t>
            </a:r>
            <a:r>
              <a:rPr lang="en-US" dirty="0"/>
              <a:t>Is there any objective procedure that can allow me to reliably and validly predict that someone is more-likely-than-not to sexually recidivate if not confined?</a:t>
            </a:r>
            <a:r>
              <a:rPr lang="en-US" dirty="0"/>
              <a:t>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3840650933"/>
      </p:ext>
    </p:extLst>
  </p:cSld>
  <p:clrMapOvr>
    <a:masterClrMapping/>
  </p:clrMapOvr>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92</TotalTime>
  <Words>1961</Words>
  <Application>Microsoft Macintosh PowerPoint</Application>
  <PresentationFormat>On-screen Show (4:3)</PresentationFormat>
  <Paragraphs>149</Paragraphs>
  <Slides>57</Slides>
  <Notes>3</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Twilight</vt:lpstr>
      <vt:lpstr>Forensic Use of the Static-99R: Part 4. Risk Communication   Gregory DeClue  Denis Zavodny  AP-LS Annual Conference, New Orleans, March 6, 2014</vt:lpstr>
      <vt:lpstr>We consider how evaluators who use the Static-99R in forensic cases can communicate the results in a way that is meaningful, useful, and consistent with research.  </vt:lpstr>
      <vt:lpstr>Six Basic Questions    </vt:lpstr>
      <vt:lpstr>1. Should I report risk for sexual recidivism, or risk for detected sexual recidivism?    </vt:lpstr>
      <vt:lpstr>2. Should I report individual, or group, risk?    </vt:lpstr>
      <vt:lpstr>3. Which group risk should I report?    </vt:lpstr>
      <vt:lpstr>4. How can risk be clearly and accurately conveyed to fact finders?    </vt:lpstr>
      <vt:lpstr>5. Do clinical adjustments or overrides enhance the accuracy of sexual-recidivism risk predictions?   </vt:lpstr>
      <vt:lpstr>6. Is there any objective procedure that can allow me to reliably and validly predict that someone is more-likely-than-not to sexually recidivate if not confined?  </vt:lpstr>
      <vt:lpstr>1. Should I report risk for sexual recidivism, or risk for detected sexual recidivism?    </vt:lpstr>
      <vt:lpstr>Specialty Guidelines 11.01 and 11.04 are pertinent.    </vt:lpstr>
      <vt:lpstr>Evaluators should communicate risk for detected sexual recidivism.   </vt:lpstr>
      <vt:lpstr>2. Should I report individual, or group, risk?    </vt:lpstr>
      <vt:lpstr>Specialty Guidelines 10.02, 11.01, and 11.04 are pertinent.     </vt:lpstr>
      <vt:lpstr>Hart &amp; Cooke, 2013, p. 81: “ARAIs [actuarial risk-assessment instruments] cannot be used to estimate the specific probability or absolute likelihood of future violence with any reasonable degree of precision or certainty.” </vt:lpstr>
      <vt:lpstr>“Of course, clinicians cannot use SPJ [structured professional judgment] guidelines to make individual risk estimates in the form of specific probabilities or absolute likelihood with any more precision than they can with ARAIs” (p. 98).</vt:lpstr>
      <vt:lpstr>Fazel, Singh, Doll, &amp; Grann (2012): “Risk assessment tools in their current form can only be used to roughly classify individuals at the group level, and not to safely determine criminal prognosis in an individual case.” </vt:lpstr>
      <vt:lpstr>Melton, Petrila, Poythress, and Slobogin (2007, p. 320): “If the examiner uses actuarial risk assessment tools, . . . a precise probability estimate can be provided. . . .  Of course, such estimates, if presented to the factfinder, should be carefully explained for what they are: recidivism rates for people in a particular population with specific characteristics that the examinee shares.” </vt:lpstr>
      <vt:lpstr>3. Which group risk should I report?    </vt:lpstr>
      <vt:lpstr>Specialty Guidelines 2.05, 10.02, 11.01, 11.02, and 11.04 are pertinent.    </vt:lpstr>
      <vt:lpstr>We concur with the developers of the Static-99R that, when possible, evaluators should use local norms to interpret the meaning of a person’s Static-99R score.  </vt:lpstr>
      <vt:lpstr>Generally, when local norms are not available, evaluators should use the FULLPOP (Routine) comparison group, the one considered to represent the full range of convicted sex offenders. </vt:lpstr>
      <vt:lpstr>We recommend that evaluators should not choose a specialized comparison group on the basis of clinical considerations unless and until empirical research demonstrates that such choices increase the accuracy of risk assessments. </vt:lpstr>
      <vt:lpstr>4. How can risk be clearly and accurately conveyed to fact finders?    </vt:lpstr>
      <vt:lpstr>Specialty Guidelines 11.01 and 11.04 are pertinent.    </vt:lpstr>
      <vt:lpstr>We recommend that evaluators communicate risk by using concepts from the field of public health and safety, expressed in everyday words.   </vt:lpstr>
      <vt:lpstr>PPV NPV NND NSD   </vt:lpstr>
      <vt:lpstr>  NNT Number Needed to Treat    </vt:lpstr>
      <vt:lpstr>Forensic evaluators should not only be prepared to testify about risk (dangerousness), but also about the effectiveness of sex-offender treatment.   </vt:lpstr>
      <vt:lpstr>Typically, NNT would be calculated from the results of one or more clinical trials.    </vt:lpstr>
      <vt:lpstr>Dennis, et al. (2012, p. 2), recently reviewed sex-offender treatment studies with randomized trials.  They found no evidence that psychological treatment reduces sexual recidivism: </vt:lpstr>
      <vt:lpstr>“Without such evidence, the area will fail to progress.  Not only could this result in the continued use of ineffective (and potentially harmful) interventions, but it also means that society is lured into a false sense of security in the belief that once the individual has been treated, [his or her] risk of reoffending is reduced. Current available evidence does not support this belief.” </vt:lpstr>
      <vt:lpstr>Hanson et al. (2009):  “The sexual and general recidivism rates for the treated sexual offenders were lower than the rates observed for the comparison groups (based on unweighted averages, 10.9% vs. 19.2% for sexual recidivism). . . . [However,] Reviewers restricting themselves to the better-quality, published studies could reasonably conclude that there is no evidence that treatment reduces sexual offense recidivism.” </vt:lpstr>
      <vt:lpstr> </vt:lpstr>
      <vt:lpstr>If we restrict ourselves to the better-quality, published research, we could reasonably conclude that there is no evidence that treatment reduces sexual recidivism.  If we base the analysis on encouraging findings from weak research designs, we would expect to have to treat about 13 to 23 sex offenders to prevent one detected sex crime. </vt:lpstr>
      <vt:lpstr>We do not know whether sex-offender treatment actually works; that is, whether it actually reduces sexual reoffending.    </vt:lpstr>
      <vt:lpstr>If sex-offender treatment does work, we expect that about 1 in every 13 patients will benefit from treatment; or, perhaps, 1 in every 23 patients will benefit from treatment.    </vt:lpstr>
      <vt:lpstr> In other words, we would expect to have to treat about 13 to 23 sex offenders to prevent one detected sex crime.     </vt:lpstr>
      <vt:lpstr>5. Do clinical adjustments or overrides enhance the accuracy of sexual-recidivism risk predictions?   </vt:lpstr>
      <vt:lpstr>Generally, no.    </vt:lpstr>
      <vt:lpstr>Specialty Guidelines 2.05, 11.01, and 11.04 are pertinent.     </vt:lpstr>
      <vt:lpstr>6. Is there any objective procedure that can allow me to reliably and validly predict that someone is more-likely-than-not to sexually recidivate if not confined?  </vt:lpstr>
      <vt:lpstr>Specialty Guidelines 2.05, 10.02, 11.01, 11.02, and 11.04 are pertinent.    </vt:lpstr>
      <vt:lpstr>First, consider data regarding the Static-99R FULLPOP (Routine) comparison group, the group considered to represent the full population of convicted sex offenders.  There are no levels of the Static-99R that entail a greater-than-50% proportion of detected sexual recidivism.  Similarly, there are no PPV values at or above 50%. </vt:lpstr>
      <vt:lpstr>Second, consider that there is, as yet, no empirical support for choosing a specialized comparison group at www.static99.org rather than the representative group.  It follows that there is no reliable and valid way to enhance the accuracy of risk assessment by selecting a higher-risk comparison group. </vt:lpstr>
      <vt:lpstr>Further, there is no empirical evidence that evaluators who choose a specialized comparison group produce more accurate risk assessments than evaluators who consistently use the comparison group representative of the full population of convicted sex offenders.  </vt:lpstr>
      <vt:lpstr>Fourth, there has been no empirical showing that clinical judgment enhances accuracy of prediction beyond that of an actuarial risk-assessment tool.    </vt:lpstr>
      <vt:lpstr>Finally, no combination of actuarial tool(s), SPJ tool(s), and/or clinical judgment has been identified that allows evaluators to reliably and objectively identify a subset of sex offenders who are more-likely-than-not to sexually recidivate within any specified time period or within their lifetimes (Abbott, 2009). </vt:lpstr>
      <vt:lpstr>We believe that, whenever an evaluator anticipates that his or her testimony might be used to convey that the person is more-likely-than-not to sexually recidivate if he is not confined, the evaluator has an affirmative obligation to tell the fact finder that there is no objective way to predict that an individual is more-likely-than-not to sexually recidivate within a specified time period or within the person’s lifetime. </vt:lpstr>
      <vt:lpstr>Primary References     </vt:lpstr>
      <vt:lpstr>Dennis, J. A., Khan, O., Ferriter, M., Huband, N., Powney, M. J., &amp; Duggan, C. (2012). Psychological interventions for adults who have sexually offended or are at risk of offending (Review). The Cochrane Library, 12. Cochrane Database Syst Rev. 2012 Dec 12;12:CD007507. doi: 10.1002/14651858.CD007507.pub2. Accessible via http://www.ncbi.nlm.nih.gov/pubmed/23235646 </vt:lpstr>
      <vt:lpstr>Fazel, S., Singh, J. P., Doll, H., &amp; Grann, M. (2012). Use of risk assessment instruments to predict violence and antisocial behaviour in 73 samples involving 24,827 people: Systematic review and meta-analysis. British Medical Journal, 345, e4692. DOI:10.1136/bmj.e4692.  </vt:lpstr>
      <vt:lpstr>Hanson, R. K., Bourgon, G., Helmus, L., &amp; Hodgson, S. (2009). The principles of effective correctional treatment also apply to sexual offenders: A meta-analysis. Criminal Justice and Behavior, 36, 865-891.   </vt:lpstr>
      <vt:lpstr>Hanson, R. K., Gordon, A., Harris, A. J. R., Marques, J. K., Murphy, W., Quinsey, V. L., et al. (2002). First report of the Collaborative Outcome Data Project on the effectiveness of psychological treatment of sex offenders. Sexual Abuse: A Journal of Research and Treatment, 14, 169-194.  </vt:lpstr>
      <vt:lpstr>Hart, S. D., &amp; Cooke, D. J. (2013). Another look at the (im)precision of individual risk estimates made using actuarial risk assessment instruments. Behavioral Sciences and the Law, 31, 81-102.   </vt:lpstr>
      <vt:lpstr>Lösel, F., &amp; Schmucker, M. (2005). The effectiveness of treatment for sexual offenders: A comprehensive meta-analysis. Journal of Experimental Criminology, 1(1), 117- 146.   </vt:lpstr>
      <vt:lpstr>Melton, G., Petrila, J., Poythress, N. G., &amp; Slobogin, C. (2007). Psychological evaluations for the Courts, Third Edition: A Handbook for Mental Health Professionals and Lawyers. New York: Guilford.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Use of the Static-99R: Part 4. Risk Communication   Gregory DeClue  Denis Zavodny</dc:title>
  <dc:creator>Gregory DeClue</dc:creator>
  <cp:lastModifiedBy>Gregory DeClue</cp:lastModifiedBy>
  <cp:revision>14</cp:revision>
  <dcterms:created xsi:type="dcterms:W3CDTF">2014-03-04T14:09:05Z</dcterms:created>
  <dcterms:modified xsi:type="dcterms:W3CDTF">2014-03-04T15:41:23Z</dcterms:modified>
</cp:coreProperties>
</file>